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56" r:id="rId2"/>
    <p:sldId id="544" r:id="rId3"/>
    <p:sldId id="543" r:id="rId4"/>
    <p:sldId id="281" r:id="rId5"/>
    <p:sldId id="326" r:id="rId6"/>
    <p:sldId id="327" r:id="rId7"/>
    <p:sldId id="535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548" r:id="rId17"/>
    <p:sldId id="473" r:id="rId18"/>
    <p:sldId id="474" r:id="rId19"/>
    <p:sldId id="476" r:id="rId20"/>
    <p:sldId id="477" r:id="rId21"/>
    <p:sldId id="536" r:id="rId22"/>
    <p:sldId id="478" r:id="rId23"/>
    <p:sldId id="479" r:id="rId24"/>
    <p:sldId id="480" r:id="rId25"/>
    <p:sldId id="481" r:id="rId26"/>
    <p:sldId id="482" r:id="rId27"/>
    <p:sldId id="519" r:id="rId28"/>
    <p:sldId id="492" r:id="rId29"/>
    <p:sldId id="508" r:id="rId30"/>
    <p:sldId id="509" r:id="rId31"/>
    <p:sldId id="510" r:id="rId32"/>
    <p:sldId id="512" r:id="rId33"/>
    <p:sldId id="514" r:id="rId34"/>
    <p:sldId id="515" r:id="rId35"/>
    <p:sldId id="516" r:id="rId36"/>
    <p:sldId id="490" r:id="rId37"/>
    <p:sldId id="521" r:id="rId38"/>
    <p:sldId id="522" r:id="rId39"/>
    <p:sldId id="523" r:id="rId40"/>
    <p:sldId id="542" r:id="rId41"/>
    <p:sldId id="524" r:id="rId42"/>
    <p:sldId id="525" r:id="rId43"/>
    <p:sldId id="526" r:id="rId44"/>
    <p:sldId id="527" r:id="rId45"/>
    <p:sldId id="541" r:id="rId46"/>
    <p:sldId id="539" r:id="rId47"/>
    <p:sldId id="586" r:id="rId48"/>
    <p:sldId id="549" r:id="rId49"/>
    <p:sldId id="550" r:id="rId50"/>
    <p:sldId id="551" r:id="rId51"/>
    <p:sldId id="552" r:id="rId52"/>
    <p:sldId id="553" r:id="rId53"/>
    <p:sldId id="554" r:id="rId54"/>
    <p:sldId id="557" r:id="rId55"/>
    <p:sldId id="584" r:id="rId56"/>
    <p:sldId id="555" r:id="rId57"/>
    <p:sldId id="559" r:id="rId58"/>
    <p:sldId id="560" r:id="rId59"/>
    <p:sldId id="561" r:id="rId60"/>
    <p:sldId id="585" r:id="rId61"/>
    <p:sldId id="570" r:id="rId62"/>
    <p:sldId id="562" r:id="rId63"/>
    <p:sldId id="563" r:id="rId64"/>
    <p:sldId id="566" r:id="rId65"/>
    <p:sldId id="569" r:id="rId66"/>
    <p:sldId id="587" r:id="rId67"/>
    <p:sldId id="574" r:id="rId68"/>
    <p:sldId id="588" r:id="rId69"/>
    <p:sldId id="580" r:id="rId70"/>
    <p:sldId id="581" r:id="rId71"/>
    <p:sldId id="537" r:id="rId72"/>
    <p:sldId id="324" r:id="rId73"/>
    <p:sldId id="545" r:id="rId74"/>
    <p:sldId id="546" r:id="rId75"/>
    <p:sldId id="547" r:id="rId76"/>
    <p:sldId id="531" r:id="rId77"/>
    <p:sldId id="532" r:id="rId78"/>
    <p:sldId id="533" r:id="rId79"/>
    <p:sldId id="534" r:id="rId80"/>
    <p:sldId id="538" r:id="rId81"/>
    <p:sldId id="32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93" autoAdjust="0"/>
  </p:normalViewPr>
  <p:slideViewPr>
    <p:cSldViewPr snapToGrid="0" showGuides="1">
      <p:cViewPr varScale="1">
        <p:scale>
          <a:sx n="80" d="100"/>
          <a:sy n="80" d="100"/>
        </p:scale>
        <p:origin x="78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h(x) = \</a:t>
            </a:r>
            <a:r>
              <a:rPr lang="en-US" dirty="0" err="1"/>
              <a:t>frac</a:t>
            </a:r>
            <a:r>
              <a:rPr lang="en-US" dirty="0"/>
              <a:t>{1}{\</a:t>
            </a:r>
            <a:r>
              <a:rPr lang="en-US" dirty="0" err="1"/>
              <a:t>sqrt</a:t>
            </a:r>
            <a:r>
              <a:rPr lang="en-US" dirty="0"/>
              <a:t>{2\pi \sigma^2}} e^{-\</a:t>
            </a:r>
            <a:r>
              <a:rPr lang="en-US" dirty="0" err="1"/>
              <a:t>frac</a:t>
            </a:r>
            <a:r>
              <a:rPr lang="en-US" dirty="0"/>
              <a:t>{x^2+y^2}{2 \sigma^2}}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G=H \</a:t>
            </a:r>
            <a:r>
              <a:rPr lang="en-US" dirty="0" err="1"/>
              <a:t>cdot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8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9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05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954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openxmlformats.org/officeDocument/2006/relationships/image" Target="../media/image38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gon-wheel_effect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5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gif"/><Relationship Id="rId5" Type="http://schemas.openxmlformats.org/officeDocument/2006/relationships/image" Target="../media/image87.gif"/><Relationship Id="rId4" Type="http://schemas.openxmlformats.org/officeDocument/2006/relationships/image" Target="../media/image86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gif"/><Relationship Id="rId5" Type="http://schemas.openxmlformats.org/officeDocument/2006/relationships/image" Target="../media/image87.gif"/><Relationship Id="rId4" Type="http://schemas.openxmlformats.org/officeDocument/2006/relationships/image" Target="../media/image86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Image processing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filter computer vision lenna">
            <a:extLst>
              <a:ext uri="{FF2B5EF4-FFF2-40B4-BE49-F238E27FC236}">
                <a16:creationId xmlns:a16="http://schemas.microsoft.com/office/drawing/2014/main" id="{5CE308DA-4F66-49B4-935A-D3B1870E9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19" y="1156997"/>
            <a:ext cx="6939555" cy="4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  <a:r>
                <a:rPr lang="en-US" sz="2000" b="0" dirty="0">
                  <a:latin typeface="+mj-lt"/>
                </a:rPr>
                <a:t> (?)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7572B-8257-4B82-9410-3D499609CF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</p:spPr>
            <p:txBody>
              <a:bodyPr/>
              <a:lstStyle/>
              <a:p>
                <a:r>
                  <a:rPr lang="en-US" b="1" dirty="0"/>
                  <a:t>Contrast</a:t>
                </a:r>
                <a:r>
                  <a:rPr lang="en-US" dirty="0"/>
                  <a:t> in visual perception is the difference in appearance of two or more parts of a field seen.</a:t>
                </a:r>
              </a:p>
              <a:p>
                <a:r>
                  <a:rPr lang="en-US" dirty="0"/>
                  <a:t>The human visual system is more sensitive to contrast than absolute luminance; </a:t>
                </a:r>
              </a:p>
              <a:p>
                <a:r>
                  <a:rPr lang="en-US" b="1" dirty="0"/>
                  <a:t>Contrast ratio</a:t>
                </a:r>
                <a:r>
                  <a:rPr lang="en-US" dirty="0"/>
                  <a:t>, or </a:t>
                </a:r>
                <a:r>
                  <a:rPr lang="en-US" b="1" dirty="0"/>
                  <a:t>dynamic range</a:t>
                </a:r>
                <a:r>
                  <a:rPr lang="en-US" dirty="0"/>
                  <a:t>, is the ratio between the largest and smallest values of the image or 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087572B-8257-4B82-9410-3D499609C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  <a:blipFill rotWithShape="1">
                <a:blip r:embed="rId2"/>
                <a:stretch>
                  <a:fillRect l="-1628" t="-959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  <a:r>
                <a:rPr lang="en-US" sz="2000" b="0" dirty="0">
                  <a:latin typeface="+mj-lt"/>
                </a:rPr>
                <a:t> (?)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 (?)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 (?)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ttps://miro.medium.com/max/683/1*gjG0JKF5AHHzakfOgQZmxA.png">
            <a:extLst>
              <a:ext uri="{FF2B5EF4-FFF2-40B4-BE49-F238E27FC236}">
                <a16:creationId xmlns:a16="http://schemas.microsoft.com/office/drawing/2014/main" id="{13BEDA37-A297-48B5-B8DF-60BFFAEB9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41" y="1790699"/>
            <a:ext cx="7250318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 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Image result for gamma correction">
            <a:extLst>
              <a:ext uri="{FF2B5EF4-FFF2-40B4-BE49-F238E27FC236}">
                <a16:creationId xmlns:a16="http://schemas.microsoft.com/office/drawing/2014/main" id="{003C981B-BF6D-4492-91D4-97F6E743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918"/>
            <a:ext cx="5438775" cy="40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amma correction">
            <a:extLst>
              <a:ext uri="{FF2B5EF4-FFF2-40B4-BE49-F238E27FC236}">
                <a16:creationId xmlns:a16="http://schemas.microsoft.com/office/drawing/2014/main" id="{CC8CC634-3D24-4049-AABB-E47DC10F5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98" y="3540917"/>
            <a:ext cx="6555502" cy="331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E5C6-A024-4A9D-A219-2077AA3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F88C-E158-48D1-ABF4-F5F3D8E7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noise is an additive noise that can appear in images due to the system electrical circuitry.</a:t>
            </a:r>
          </a:p>
          <a:p>
            <a:r>
              <a:rPr lang="en-US" dirty="0"/>
              <a:t>This noise is independent of signal strength and independent at each pixel (IID).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557B6-AD23-4038-B41C-F70240C6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3" y="3276600"/>
            <a:ext cx="10836534" cy="3581400"/>
          </a:xfrm>
          <a:prstGeom prst="rect">
            <a:avLst/>
          </a:prstGeom>
        </p:spPr>
      </p:pic>
      <p:sp>
        <p:nvSpPr>
          <p:cNvPr id="5" name="AutoShape 2" descr="p_{G}(z)={\frac  {1}{\sigma {\sqrt  {2\pi }}}}e^{{-{\frac  {(z-\mu )^{2}}{2\sigma ^{2}}}}}">
            <a:extLst>
              <a:ext uri="{FF2B5EF4-FFF2-40B4-BE49-F238E27FC236}">
                <a16:creationId xmlns:a16="http://schemas.microsoft.com/office/drawing/2014/main" id="{5F6B03A2-63AB-4A86-B0F8-437BE0410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6472C0EB-F50D-4213-BF97-4BE4FE34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76" y="2312465"/>
            <a:ext cx="3257648" cy="8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3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EC7-E584-4ABD-B938-C91F1DC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585C2-8F64-4FD4-A9E7-FE0756C2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that can be caused by analog-to-digital converter errors, bit errors in transmission, etc.</a:t>
            </a:r>
          </a:p>
          <a:p>
            <a:r>
              <a:rPr lang="en-US" dirty="0"/>
              <a:t>This noise is </a:t>
            </a:r>
            <a:r>
              <a:rPr lang="en-US" b="1" dirty="0"/>
              <a:t>not</a:t>
            </a:r>
            <a:r>
              <a:rPr lang="en-US" dirty="0"/>
              <a:t> additive to the signal strength (a replacement of original value with noise value). </a:t>
            </a:r>
          </a:p>
          <a:p>
            <a:r>
              <a:rPr lang="en-US" dirty="0"/>
              <a:t>This noise is independent of signal strength and independent at each pixel. </a:t>
            </a:r>
          </a:p>
          <a:p>
            <a:endParaRPr lang="en-US" dirty="0"/>
          </a:p>
        </p:txBody>
      </p:sp>
      <p:pic>
        <p:nvPicPr>
          <p:cNvPr id="7170" name="Picture 2" descr="Image result for salt and pepper noise">
            <a:extLst>
              <a:ext uri="{FF2B5EF4-FFF2-40B4-BE49-F238E27FC236}">
                <a16:creationId xmlns:a16="http://schemas.microsoft.com/office/drawing/2014/main" id="{A5439415-ACFA-44AC-9B6F-7BC8E98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24" y="3219061"/>
            <a:ext cx="3399551" cy="33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4A49-72E2-4490-93F5-24CAAD82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1F76-612E-43CC-863D-83E71566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Shot noise </a:t>
            </a:r>
            <a:r>
              <a:rPr lang="en-US" dirty="0"/>
              <a:t>- caused by statistical quantum fluctuations, that is, variation in the number of photons sensed at a given exposure level in the darker parts of an image (where there are just few photons that enter each pixel “bin”). Modeled as Poisson noise.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Quantization noise </a:t>
            </a:r>
            <a:r>
              <a:rPr lang="en-US" dirty="0"/>
              <a:t>– caused by quantizing the pixels of a sensed image to several discrete levels (analog to digital conversion).</a:t>
            </a:r>
          </a:p>
        </p:txBody>
      </p:sp>
      <p:pic>
        <p:nvPicPr>
          <p:cNvPr id="8194" name="Picture 2" descr="Image result for shot noise images">
            <a:extLst>
              <a:ext uri="{FF2B5EF4-FFF2-40B4-BE49-F238E27FC236}">
                <a16:creationId xmlns:a16="http://schemas.microsoft.com/office/drawing/2014/main" id="{52B0ADFB-319A-46FA-8532-329AA3F3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 b="26354"/>
          <a:stretch/>
        </p:blipFill>
        <p:spPr bwMode="auto">
          <a:xfrm>
            <a:off x="2434225" y="2700872"/>
            <a:ext cx="7267575" cy="9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quantization noise">
            <a:extLst>
              <a:ext uri="{FF2B5EF4-FFF2-40B4-BE49-F238E27FC236}">
                <a16:creationId xmlns:a16="http://schemas.microsoft.com/office/drawing/2014/main" id="{067B3E78-3D10-49F6-8A9F-6CAA9DA99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51845"/>
          <a:stretch/>
        </p:blipFill>
        <p:spPr bwMode="auto">
          <a:xfrm>
            <a:off x="2884082" y="5106520"/>
            <a:ext cx="6367860" cy="16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CC94-522B-430E-9066-4B86DB08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with LTI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043D-713A-4CED-AF51-4377D79F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 filtering operators</a:t>
            </a:r>
            <a:r>
              <a:rPr lang="en-US" dirty="0"/>
              <a:t>, which involve weighted combinations of pixels in small neighborhood.</a:t>
            </a:r>
          </a:p>
          <a:p>
            <a:r>
              <a:rPr lang="en-US" dirty="0"/>
              <a:t>The combination is determined by the filter’s </a:t>
            </a:r>
            <a:r>
              <a:rPr lang="en-US" i="1" dirty="0"/>
              <a:t>kernel</a:t>
            </a:r>
            <a:r>
              <a:rPr lang="en-US" dirty="0"/>
              <a:t>.</a:t>
            </a:r>
          </a:p>
          <a:p>
            <a:r>
              <a:rPr lang="en-US" dirty="0"/>
              <a:t>The same kernel is </a:t>
            </a:r>
            <a:r>
              <a:rPr lang="en-US" i="1" dirty="0"/>
              <a:t>shifted</a:t>
            </a:r>
            <a:r>
              <a:rPr lang="en-US" dirty="0"/>
              <a:t> to all pixel locations so that all pixels use the same linear combination of their neighbors.</a:t>
            </a:r>
          </a:p>
          <a:p>
            <a:r>
              <a:rPr lang="en-US" dirty="0"/>
              <a:t>That’s why it’s called </a:t>
            </a:r>
            <a:r>
              <a:rPr lang="en-US" b="1" dirty="0"/>
              <a:t>linear shift-invariance </a:t>
            </a:r>
            <a:r>
              <a:rPr lang="en-US" dirty="0"/>
              <a:t>(LTI) filter.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24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3FF-A2E0-445A-8FB5-2D48BFD6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Works on LTI filters.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the kernel (of size 2</a:t>
                </a:r>
                <a:r>
                  <a:rPr lang="en-US" i="1" dirty="0"/>
                  <a:t>k</a:t>
                </a:r>
                <a:r>
                  <a:rPr lang="en-US" dirty="0"/>
                  <a:t>+1 x 2</a:t>
                </a:r>
                <a:r>
                  <a:rPr lang="en-US" i="1" dirty="0"/>
                  <a:t>k</a:t>
                </a:r>
                <a:r>
                  <a:rPr lang="en-US" dirty="0"/>
                  <a:t>+1),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output image: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b="1" dirty="0"/>
                  <a:t>Note: </a:t>
                </a:r>
                <a:r>
                  <a:rPr lang="en-US" dirty="0"/>
                  <a:t>by definition, this operator flips the kernel both horizontally and vertically.</a:t>
                </a:r>
                <a:endParaRPr lang="en-US" b="1" dirty="0"/>
              </a:p>
              <a:p>
                <a:r>
                  <a:rPr lang="en-US" dirty="0"/>
                  <a:t>This operation is called </a:t>
                </a:r>
                <a:r>
                  <a:rPr lang="en-US" b="1" dirty="0"/>
                  <a:t>convolution operator </a:t>
                </a:r>
                <a:r>
                  <a:rPr lang="en-US" dirty="0"/>
                  <a:t>and is more compactly noted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6631BE-0098-4EBA-80A0-708DB0C6C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 r="-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829" y="1978252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0" y="4598559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E993-1989-4DB9-B8B1-C1C6A9D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mean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C5A8D-DCA8-4807-9D7A-074D40CE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kernel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Replaces pixel with local average.</a:t>
            </a:r>
          </a:p>
          <a:p>
            <a:r>
              <a:rPr lang="en-US" dirty="0"/>
              <a:t>Has smoothing (blurring) effect</a:t>
            </a:r>
          </a:p>
          <a:p>
            <a:r>
              <a:rPr lang="en-US" dirty="0"/>
              <a:t>The kernel can be in any other size as well (see .</a:t>
            </a:r>
            <a:r>
              <a:rPr lang="en-US" dirty="0" err="1"/>
              <a:t>ipynb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00B4B1-23A8-41B0-868B-2D217239921C}"/>
              </a:ext>
            </a:extLst>
          </p:cNvPr>
          <p:cNvGrpSpPr/>
          <p:nvPr/>
        </p:nvGrpSpPr>
        <p:grpSpPr>
          <a:xfrm>
            <a:off x="2850204" y="868203"/>
            <a:ext cx="1658560" cy="1311594"/>
            <a:chOff x="2943477" y="3513478"/>
            <a:chExt cx="1658560" cy="1311594"/>
          </a:xfrm>
        </p:grpSpPr>
        <p:graphicFrame>
          <p:nvGraphicFramePr>
            <p:cNvPr id="5" name="Table">
              <a:extLst>
                <a:ext uri="{FF2B5EF4-FFF2-40B4-BE49-F238E27FC236}">
                  <a16:creationId xmlns:a16="http://schemas.microsoft.com/office/drawing/2014/main" id="{6152A227-07F2-4FDC-96FF-E410BC47D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0683331"/>
                </p:ext>
              </p:extLst>
            </p:nvPr>
          </p:nvGraphicFramePr>
          <p:xfrm>
            <a:off x="3361309" y="3513478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40174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droppedImage.pdf" descr="droppedImage.pdf">
              <a:extLst>
                <a:ext uri="{FF2B5EF4-FFF2-40B4-BE49-F238E27FC236}">
                  <a16:creationId xmlns:a16="http://schemas.microsoft.com/office/drawing/2014/main" id="{EA269F5B-CB87-4E4C-AF90-5DE48EDB0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91" t="23952" b="19161"/>
            <a:stretch/>
          </p:blipFill>
          <p:spPr>
            <a:xfrm>
              <a:off x="2943477" y="3723979"/>
              <a:ext cx="287596" cy="8483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2237701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cxnSp>
        <p:nvCxnSpPr>
          <p:cNvPr id="23" name="Straight Arrow Connector 22"/>
          <p:cNvCxnSpPr>
            <a:cxnSpLocks/>
            <a:stCxn id="25" idx="0"/>
            <a:endCxn id="151" idx="2"/>
          </p:cNvCxnSpPr>
          <p:nvPr/>
        </p:nvCxnSpPr>
        <p:spPr>
          <a:xfrm flipV="1">
            <a:off x="2593817" y="3464719"/>
            <a:ext cx="130332" cy="1205000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0"/>
            <a:endCxn id="148" idx="2"/>
          </p:cNvCxnSpPr>
          <p:nvPr/>
        </p:nvCxnSpPr>
        <p:spPr>
          <a:xfrm flipV="1">
            <a:off x="2593817" y="2586038"/>
            <a:ext cx="1662668" cy="2083681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492317" y="4669719"/>
            <a:ext cx="4203000" cy="1539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centered.</a:t>
            </a:r>
          </a:p>
          <a:p>
            <a:pPr algn="ctr"/>
            <a:r>
              <a:rPr lang="en-US" sz="2000" dirty="0">
                <a:latin typeface="+mj-lt"/>
              </a:rPr>
              <a:t>Here the kernel is symmetric horizontally and vertically, so the flipping is not noticeable.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image correction)</a:t>
            </a:r>
          </a:p>
        </p:txBody>
      </p:sp>
      <p:pic>
        <p:nvPicPr>
          <p:cNvPr id="1028" name="Picture 4" descr="Image result for mri denoising">
            <a:extLst>
              <a:ext uri="{FF2B5EF4-FFF2-40B4-BE49-F238E27FC236}">
                <a16:creationId xmlns:a16="http://schemas.microsoft.com/office/drawing/2014/main" id="{9163376A-00C7-4C15-97B2-95C167B2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8" y="762000"/>
            <a:ext cx="407705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612956" y="3411319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(MRI denoising)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631976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724400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129630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7024473" y="4032580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7330930" y="577283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480551870"/>
              </p:ext>
            </p:extLst>
          </p:nvPr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553947" y="2721308"/>
            <a:ext cx="1596957" cy="1231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shift-invariant: as the pixel shifts, so does the kernel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kind of blur filter.</a:t>
                </a:r>
              </a:p>
              <a:p>
                <a:r>
                  <a:rPr lang="en-US" dirty="0"/>
                  <a:t> this filter can be controlled by its size and STD.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kernel is discretized to bins according to the wanted kernel size.</a:t>
                </a:r>
              </a:p>
              <a:p>
                <a:r>
                  <a:rPr lang="en-US" dirty="0"/>
                  <a:t>Isn’t Gaussian function infinite?</a:t>
                </a:r>
              </a:p>
              <a:p>
                <a:pPr lvl="1"/>
                <a:r>
                  <a:rPr lang="en-US" dirty="0"/>
                  <a:t>Most often, the kernel cuts out the remaining lower bins (usually at 2-3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b="0" i="0" dirty="0">
                    <a:latin typeface="+mj-lt"/>
                  </a:rPr>
                  <a:t>)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Both Gaussian and mean filters are good against Gaussian noise, but not effective against S&amp;P noise.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17" y="334736"/>
            <a:ext cx="3373189" cy="21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h%28x%29%20%3D%20%5Cfrac%7B1%7D%7B%5Csqrt%7B2%5Cpi%20%5Csigma%5E2%7D%7D%20e%5E%7B-%5Cfrac%7Bx%5E2&amp;plus;y%5E2%7D%7B2%20%5Csigma%5E2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9" y="2029505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301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the median value from the given neighbors (and hence can also be considered as a “blurring effect”).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median of [1, 0, 100] is 1.</a:t>
            </a:r>
          </a:p>
          <a:p>
            <a:r>
              <a:rPr lang="en-US" b="1" dirty="0"/>
              <a:t>Median filter is good against salt and pepper noise, and against Gaussian noise (but not as effective).</a:t>
            </a:r>
          </a:p>
          <a:p>
            <a:r>
              <a:rPr lang="en-US" b="1" dirty="0"/>
              <a:t>Median filter is also more computationally expansive.</a:t>
            </a:r>
          </a:p>
          <a:p>
            <a:r>
              <a:rPr lang="en-US" dirty="0"/>
              <a:t>This filter is not LTI because it’s not linear on its weights.</a:t>
            </a:r>
          </a:p>
        </p:txBody>
      </p:sp>
      <p:pic>
        <p:nvPicPr>
          <p:cNvPr id="2050" name="Picture 2" descr="Image result for median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556" y="4544070"/>
            <a:ext cx="3815443" cy="231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283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.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475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b="1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93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analysis is not in the scope of the course and is not needed for the rest of the course, but here it can give some intuition. </a:t>
            </a:r>
          </a:p>
          <a:p>
            <a:r>
              <a:rPr lang="en-US" dirty="0"/>
              <a:t>In audio signals (or any other 1D signals) Lower frequencies change less over time than higher frequencies.</a:t>
            </a:r>
          </a:p>
          <a:p>
            <a:pPr lvl="1"/>
            <a:r>
              <a:rPr lang="en-US" dirty="0"/>
              <a:t>In images, the change is represented in change in distance, so images that changes slowly from pixel to pixel has more lower frequencies then others.</a:t>
            </a:r>
          </a:p>
          <a:p>
            <a:r>
              <a:rPr lang="en-US" dirty="0"/>
              <a:t>Natural images are mainly built from low frequencies.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074" name="Picture 2" descr="Image result for image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9" y="4000500"/>
            <a:ext cx="784070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09464" y="4408714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</a:t>
            </a:r>
            <a:r>
              <a:rPr lang="en-US" dirty="0" err="1"/>
              <a:t>freqs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50285" y="5532665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</a:t>
            </a:r>
            <a:r>
              <a:rPr lang="en-US" dirty="0" err="1"/>
              <a:t>freqs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8115300" y="4731880"/>
            <a:ext cx="2294164" cy="885149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9405257" y="5855831"/>
            <a:ext cx="1045028" cy="602119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>
            <a:off x="6613071" y="5855831"/>
            <a:ext cx="3837214" cy="52864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1"/>
          </p:cNvCxnSpPr>
          <p:nvPr/>
        </p:nvCxnSpPr>
        <p:spPr>
          <a:xfrm flipH="1" flipV="1">
            <a:off x="6678386" y="4874079"/>
            <a:ext cx="3771899" cy="98175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1"/>
          </p:cNvCxnSpPr>
          <p:nvPr/>
        </p:nvCxnSpPr>
        <p:spPr>
          <a:xfrm flipH="1" flipV="1">
            <a:off x="9331779" y="4816929"/>
            <a:ext cx="1118506" cy="103890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in time (space)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frequency domain- simple multiplication: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3" y="1300617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8" y="278407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G%3DH%20%5Ccdot%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7" y="3988934"/>
            <a:ext cx="208597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mean and Gaussian filters are considered low-pass filters because in the frequency domain, they have higher values in the lower frequencies- and when multiplied with frequency spectrums, the high frequencies get smaller.</a:t>
            </a:r>
          </a:p>
          <a:p>
            <a:r>
              <a:rPr lang="en-US" dirty="0"/>
              <a:t>When image is left only with the lower frequencies, the rapidly changes parts of the image (e.g.: edges, noise) are smoothen.</a:t>
            </a:r>
          </a:p>
        </p:txBody>
      </p:sp>
      <p:pic>
        <p:nvPicPr>
          <p:cNvPr id="4" name="Picture 4" descr="Image result for gaussian 2d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7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66" y="841827"/>
            <a:ext cx="9059467" cy="559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25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94E-00B4-4CC6-ADF9-787422E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4DD9-857B-449F-B47D-E57503A9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gaussian noise (AWGN) is distributed along all frequencies, LP filter reduce this kind of noise significantly.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6162B-8DCF-42C3-B295-6BFD4C63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540000"/>
            <a:ext cx="842188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9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3DED-9096-4971-A281-BAB87F1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Gaussian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D58-376E-4747-815F-AE0A7E1E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8964548" cy="2021840"/>
          </a:xfrm>
        </p:spPr>
        <p:txBody>
          <a:bodyPr/>
          <a:lstStyle/>
          <a:p>
            <a:r>
              <a:rPr lang="en-US" dirty="0"/>
              <a:t>Since Mean filter has higher values in the higher frequencies, edge artifacts sometimes remains.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31DA8-8D24-451D-B761-8B9B549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814"/>
            <a:ext cx="12192000" cy="4225186"/>
          </a:xfrm>
          <a:prstGeom prst="rect">
            <a:avLst/>
          </a:prstGeom>
        </p:spPr>
      </p:pic>
      <p:pic>
        <p:nvPicPr>
          <p:cNvPr id="5" name="Picture 4" descr="Image result for gaussian 2d fft">
            <a:extLst>
              <a:ext uri="{FF2B5EF4-FFF2-40B4-BE49-F238E27FC236}">
                <a16:creationId xmlns:a16="http://schemas.microsoft.com/office/drawing/2014/main" id="{1736421F-CFCE-4128-B06F-60F6702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8" y="67414"/>
            <a:ext cx="3024252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47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b="1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28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Scaling</a:t>
            </a:r>
          </a:p>
        </p:txBody>
      </p:sp>
      <p:pic>
        <p:nvPicPr>
          <p:cNvPr id="48131" name="Picture 3" descr="van_Gogh_-_Self_Portra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8867" y="-1371600"/>
            <a:ext cx="8373533" cy="825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23850" y="1716089"/>
            <a:ext cx="512582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cs typeface="Arial" charset="0"/>
              </a:rPr>
              <a:t>This image is too big to fit on the screen.  How can we generate a half-sized version?</a:t>
            </a:r>
          </a:p>
          <a:p>
            <a:pPr eaLnBrk="0" hangingPunct="0"/>
            <a:endParaRPr lang="en-US" sz="2800" dirty="0">
              <a:cs typeface="Arial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470927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Source: S. </a:t>
            </a:r>
            <a:r>
              <a:rPr lang="en-US" sz="1400" dirty="0">
                <a:solidFill>
                  <a:schemeClr val="bg2"/>
                </a:solidFill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422764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pic>
        <p:nvPicPr>
          <p:cNvPr id="49155" name="Picture 3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7200" y="1360727"/>
            <a:ext cx="42418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7933" y="2325926"/>
            <a:ext cx="211666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50400" y="2808526"/>
            <a:ext cx="1066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1219200" y="5523152"/>
            <a:ext cx="81343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cs typeface="Arial" charset="0"/>
              </a:rPr>
              <a:t>Throw away every other row and column to create a 1/2 size image</a:t>
            </a:r>
          </a:p>
          <a:p>
            <a:pPr lvl="1" eaLnBrk="0" hangingPunct="0"/>
            <a:r>
              <a:rPr lang="en-US" sz="2800" dirty="0">
                <a:cs typeface="Arial" charset="0"/>
              </a:rPr>
              <a:t>- called </a:t>
            </a:r>
            <a:r>
              <a:rPr lang="en-US" sz="2800" b="1" dirty="0">
                <a:cs typeface="Arial" charset="0"/>
              </a:rPr>
              <a:t>image sub-sampling </a:t>
            </a:r>
            <a:r>
              <a:rPr lang="en-US" sz="2800" dirty="0">
                <a:cs typeface="Arial" charset="0"/>
              </a:rPr>
              <a:t>or </a:t>
            </a:r>
            <a:r>
              <a:rPr lang="en-US" sz="2800" b="1" dirty="0">
                <a:cs typeface="Arial" charset="0"/>
              </a:rPr>
              <a:t>decimation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7418917" y="445952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9654117" y="386262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298350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cane think of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866571"/>
            <a:ext cx="3441384" cy="339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868967"/>
            <a:ext cx="3441385" cy="340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8701" y="1857374"/>
            <a:ext cx="3460275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527367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1/4  </a:t>
            </a:r>
            <a:r>
              <a:rPr lang="en-US">
                <a:cs typeface="Arial" charset="0"/>
              </a:rPr>
              <a:t>(2x zoom)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959802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cs typeface="Arial" charset="0"/>
              </a:rPr>
              <a:t>1/8  </a:t>
            </a:r>
            <a:r>
              <a:rPr lang="en-US" dirty="0">
                <a:cs typeface="Arial" charset="0"/>
              </a:rPr>
              <a:t>(4x zoom)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1727201" y="5638814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85247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430" y="1366590"/>
            <a:ext cx="9231085" cy="509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174515" y="6491289"/>
            <a:ext cx="19739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F. Durand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Image sub-sampling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40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7025" r="7187" b="21312"/>
          <a:stretch>
            <a:fillRect/>
          </a:stretch>
        </p:blipFill>
        <p:spPr bwMode="auto">
          <a:xfrm>
            <a:off x="2641600" y="2247235"/>
            <a:ext cx="6934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Even worse for synthetic images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</p:spTree>
    <p:extLst>
      <p:ext uri="{BB962C8B-B14F-4D97-AF65-F5344CB8AC3E}">
        <p14:creationId xmlns:p14="http://schemas.microsoft.com/office/powerpoint/2010/main" val="407358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0" y="2677934"/>
            <a:ext cx="10668000" cy="42563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Occurs when your sampling rate is not high enough to capture the amount of detail in your image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Can give you the wrong signal/image—an </a:t>
            </a:r>
            <a:r>
              <a:rPr lang="en-US" i="1" dirty="0"/>
              <a:t>alias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do sampling right, need to understand the structure of your signal/image</a:t>
            </a:r>
          </a:p>
          <a:p>
            <a:r>
              <a:rPr lang="en-US" dirty="0"/>
              <a:t>To avoid aliasing:</a:t>
            </a:r>
          </a:p>
          <a:p>
            <a:pPr lvl="1"/>
            <a:r>
              <a:rPr lang="en-US" sz="2800" b="1" dirty="0"/>
              <a:t>sampling rate </a:t>
            </a:r>
            <a:r>
              <a:rPr lang="en-US" sz="2800" b="1" dirty="0">
                <a:cs typeface="Arial" charset="0"/>
              </a:rPr>
              <a:t>≥</a:t>
            </a:r>
            <a:r>
              <a:rPr lang="en-US" sz="2800" b="1" dirty="0"/>
              <a:t> 2 * max frequency </a:t>
            </a:r>
            <a:r>
              <a:rPr lang="en-US" sz="2800" dirty="0"/>
              <a:t>in the image</a:t>
            </a:r>
          </a:p>
          <a:p>
            <a:pPr lvl="1"/>
            <a:r>
              <a:rPr lang="en-US" sz="2800" dirty="0"/>
              <a:t>This minimum sampling rate is called the </a:t>
            </a:r>
            <a:r>
              <a:rPr lang="en-US" sz="2800" b="1" dirty="0" err="1"/>
              <a:t>Nyquist</a:t>
            </a:r>
            <a:r>
              <a:rPr lang="en-US" sz="2800" b="1" dirty="0"/>
              <a:t> rate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5" descr="alia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1685" y="1088572"/>
            <a:ext cx="726863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Aliasing</a:t>
            </a:r>
          </a:p>
        </p:txBody>
      </p:sp>
    </p:spTree>
    <p:extLst>
      <p:ext uri="{BB962C8B-B14F-4D97-AF65-F5344CB8AC3E}">
        <p14:creationId xmlns:p14="http://schemas.microsoft.com/office/powerpoint/2010/main" val="1428486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10972800" cy="1143000"/>
          </a:xfrm>
        </p:spPr>
        <p:txBody>
          <a:bodyPr/>
          <a:lstStyle/>
          <a:p>
            <a:r>
              <a:rPr lang="en-US" dirty="0" err="1"/>
              <a:t>Nyquist</a:t>
            </a:r>
            <a:r>
              <a:rPr lang="en-US" dirty="0"/>
              <a:t> limit – 2D 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990600"/>
            <a:ext cx="7603067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924800" y="2209800"/>
            <a:ext cx="386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latin typeface="Arial" charset="0"/>
              </a:rPr>
              <a:t>Good sampling</a:t>
            </a:r>
          </a:p>
          <a:p>
            <a:endParaRPr lang="en-US" sz="1800">
              <a:latin typeface="Arial" charset="0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7924800" y="4997450"/>
            <a:ext cx="386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latin typeface="Arial" charset="0"/>
              </a:rPr>
              <a:t>Bad sampling</a:t>
            </a:r>
          </a:p>
          <a:p>
            <a:endParaRPr lang="en-US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35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Nyquist</a:t>
            </a:r>
            <a:r>
              <a:rPr lang="en-US" dirty="0"/>
              <a:t> limit- frequency response</a:t>
            </a:r>
          </a:p>
        </p:txBody>
      </p:sp>
      <p:pic>
        <p:nvPicPr>
          <p:cNvPr id="5122" name="Picture 2" descr="Image result for nyquist sampling frequency aliasing&quot;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b="22454"/>
          <a:stretch/>
        </p:blipFill>
        <p:spPr bwMode="auto">
          <a:xfrm>
            <a:off x="5210175" y="761999"/>
            <a:ext cx="6743700" cy="600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199" y="762000"/>
            <a:ext cx="5368925" cy="6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Original </a:t>
            </a:r>
            <a:r>
              <a:rPr lang="en-US" dirty="0" err="1"/>
              <a:t>freq</a:t>
            </a:r>
            <a:r>
              <a:rPr lang="en-US" dirty="0"/>
              <a:t> representation of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Regular sampling above </a:t>
            </a:r>
            <a:r>
              <a:rPr lang="en-US" dirty="0" err="1"/>
              <a:t>nyquist</a:t>
            </a:r>
            <a:r>
              <a:rPr lang="en-US" dirty="0"/>
              <a:t> rate- can recreate the original frequencies of the image. (copies are from sampling).</a:t>
            </a:r>
          </a:p>
          <a:p>
            <a:endParaRPr lang="en-US" dirty="0"/>
          </a:p>
          <a:p>
            <a:r>
              <a:rPr lang="en-US" dirty="0"/>
              <a:t>Sampling below </a:t>
            </a:r>
            <a:r>
              <a:rPr lang="en-US" dirty="0" err="1"/>
              <a:t>nyquist</a:t>
            </a:r>
            <a:r>
              <a:rPr lang="en-US" dirty="0"/>
              <a:t>- original frequencies are destroyed due to the copies overlap- </a:t>
            </a:r>
            <a:r>
              <a:rPr lang="en-US" b="1" dirty="0"/>
              <a:t>this is the aliasing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2168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wagon-wheel effect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8000" t="38313" r="9713" b="14667"/>
          <a:stretch/>
        </p:blipFill>
        <p:spPr bwMode="auto">
          <a:xfrm>
            <a:off x="438150" y="1409700"/>
            <a:ext cx="10972800" cy="35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/>
          <a:lstStyle/>
          <a:p>
            <a:r>
              <a:rPr lang="en-US" dirty="0"/>
              <a:t>An example of sub sampling in time domain (instead of spatially like before).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https://en.wikipedia.org/wiki/Wagon-wheel_effect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6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0400" y="2389188"/>
            <a:ext cx="1051984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2168" y="1895476"/>
            <a:ext cx="2087033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7200" y="914400"/>
            <a:ext cx="4176184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Rectangle 5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566400" cy="838200"/>
          </a:xfrm>
        </p:spPr>
        <p:txBody>
          <a:bodyPr/>
          <a:lstStyle/>
          <a:p>
            <a:pPr eaLnBrk="1" hangingPunct="1"/>
            <a:r>
              <a:rPr lang="en-US" dirty="0"/>
              <a:t>Gaussian pre-filtering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7194552" y="40132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9429752" y="34163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540000" y="51054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406400" y="5638800"/>
            <a:ext cx="11785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/>
              <a:t>Solution: filter the image, </a:t>
            </a:r>
            <a:r>
              <a:rPr lang="en-US" sz="3200" i="1" dirty="0"/>
              <a:t>then</a:t>
            </a:r>
            <a:r>
              <a:rPr lang="en-US" sz="3200" dirty="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800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586018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6452" y="1594770"/>
            <a:ext cx="3546474" cy="350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8585" y="1561464"/>
            <a:ext cx="3514346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1560468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566400" cy="838200"/>
          </a:xfrm>
        </p:spPr>
        <p:txBody>
          <a:bodyPr/>
          <a:lstStyle/>
          <a:p>
            <a:pPr eaLnBrk="1" hangingPunct="1"/>
            <a:r>
              <a:rPr lang="en-US" sz="3200"/>
              <a:t>Subsampling with Gaussian pre-filtering</a:t>
            </a: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689601" y="5105400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 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9836152" y="51054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711200" y="51054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406400" y="5638800"/>
            <a:ext cx="11785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/>
              <a:t>Solution:  filter the image, </a:t>
            </a:r>
            <a:r>
              <a:rPr lang="en-US" sz="3200" i="1"/>
              <a:t>then</a:t>
            </a:r>
            <a:r>
              <a:rPr lang="en-US" sz="3200"/>
              <a:t> subsample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1" name="Picture 3" descr="vg-gauss-quarter">
            <a:extLst>
              <a:ext uri="{FF2B5EF4-FFF2-40B4-BE49-F238E27FC236}">
                <a16:creationId xmlns:a16="http://schemas.microsoft.com/office/drawing/2014/main" id="{19B18266-7AA2-4D39-A152-6711FB61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234" y="1609089"/>
            <a:ext cx="3514346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vg-gauss-half">
            <a:extLst>
              <a:ext uri="{FF2B5EF4-FFF2-40B4-BE49-F238E27FC236}">
                <a16:creationId xmlns:a16="http://schemas.microsoft.com/office/drawing/2014/main" id="{12B3A918-2484-47F4-A21C-0947F5C34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9" y="1589043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 descr="vg-gauss-quarter">
            <a:extLst>
              <a:ext uri="{FF2B5EF4-FFF2-40B4-BE49-F238E27FC236}">
                <a16:creationId xmlns:a16="http://schemas.microsoft.com/office/drawing/2014/main" id="{854973EC-1570-4D40-AFF9-1E581627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234" y="1620204"/>
            <a:ext cx="3514346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vg-gauss-half">
            <a:extLst>
              <a:ext uri="{FF2B5EF4-FFF2-40B4-BE49-F238E27FC236}">
                <a16:creationId xmlns:a16="http://schemas.microsoft.com/office/drawing/2014/main" id="{F356AA93-E4CB-4A23-8CF2-608A2BF25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074" y="1600158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3476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13758"/>
            <a:ext cx="3533429" cy="348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8625" y="1615879"/>
            <a:ext cx="3533429" cy="349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4851" y="1603977"/>
            <a:ext cx="3552824" cy="351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-117258"/>
            <a:ext cx="10972800" cy="1143000"/>
          </a:xfrm>
        </p:spPr>
        <p:txBody>
          <a:bodyPr/>
          <a:lstStyle/>
          <a:p>
            <a:pPr eaLnBrk="1" hangingPunct="1"/>
            <a:r>
              <a:rPr lang="en-US" dirty="0"/>
              <a:t>Compare with...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9784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  </a:t>
            </a:r>
            <a:r>
              <a:rPr lang="en-US" sz="1600">
                <a:latin typeface="Arial" charset="0"/>
                <a:cs typeface="Arial" charset="0"/>
              </a:rPr>
              <a:t>(2x zoom)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92456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  </a:t>
            </a:r>
            <a:r>
              <a:rPr lang="en-US" sz="1600">
                <a:latin typeface="Arial" charset="0"/>
                <a:cs typeface="Arial" charset="0"/>
              </a:rPr>
              <a:t>(4x zoom)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727201" y="5105400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1/2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89582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filtering- frequency response</a:t>
            </a:r>
          </a:p>
        </p:txBody>
      </p:sp>
      <p:pic>
        <p:nvPicPr>
          <p:cNvPr id="6146" name="Picture 2" descr="Image result for nyquist sampling frequency aliasing low pas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1" y="1524000"/>
            <a:ext cx="979696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19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71A9-3593-4259-ACA4-6FBDDD94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checkerboard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7248-24AE-4523-8AE5-FB373B537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19200"/>
          </a:xfrm>
        </p:spPr>
        <p:txBody>
          <a:bodyPr/>
          <a:lstStyle/>
          <a:p>
            <a:r>
              <a:rPr lang="en-US" dirty="0"/>
              <a:t>What should happen when you make the checkerboard smaller and smaller?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14CAC-994E-4BB5-B82F-931DE25C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1" y="3255901"/>
            <a:ext cx="3183635" cy="2387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804FD-3FD7-4D3D-9F40-92157435CFAA}"/>
              </a:ext>
            </a:extLst>
          </p:cNvPr>
          <p:cNvSpPr txBox="1"/>
          <p:nvPr/>
        </p:nvSpPr>
        <p:spPr>
          <a:xfrm>
            <a:off x="1608735" y="5726668"/>
            <a:ext cx="194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Naïve subsampling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F438A3-8A2E-4682-8763-D957B92239DB}"/>
              </a:ext>
            </a:extLst>
          </p:cNvPr>
          <p:cNvGrpSpPr/>
          <p:nvPr/>
        </p:nvGrpSpPr>
        <p:grpSpPr>
          <a:xfrm>
            <a:off x="5283200" y="3255901"/>
            <a:ext cx="3183635" cy="3057689"/>
            <a:chOff x="3733800" y="3032128"/>
            <a:chExt cx="2835272" cy="363081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D8FCC878-624B-40CB-A189-CC2F5D22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3032128"/>
              <a:ext cx="2835272" cy="283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55E15-2FDF-48C9-8D69-37193A6D6C55}"/>
                </a:ext>
              </a:extLst>
            </p:cNvPr>
            <p:cNvSpPr txBox="1"/>
            <p:nvPr/>
          </p:nvSpPr>
          <p:spPr>
            <a:xfrm>
              <a:off x="4283178" y="5895461"/>
              <a:ext cx="1704780" cy="767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Proper prefiltering</a:t>
              </a:r>
            </a:p>
            <a:p>
              <a:pPr algn="ctr"/>
              <a:r>
                <a:rPr lang="en-US" dirty="0"/>
                <a:t>(“antialiasing”)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32135E-629B-4135-954D-D342C7757753}"/>
              </a:ext>
            </a:extLst>
          </p:cNvPr>
          <p:cNvGrpSpPr/>
          <p:nvPr/>
        </p:nvGrpSpPr>
        <p:grpSpPr>
          <a:xfrm>
            <a:off x="7315203" y="3247072"/>
            <a:ext cx="4673600" cy="1200329"/>
            <a:chOff x="5486401" y="3124200"/>
            <a:chExt cx="3505200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C8A781-13B6-4F6C-8F8C-D82E373AE5C9}"/>
                </a:ext>
              </a:extLst>
            </p:cNvPr>
            <p:cNvSpPr txBox="1"/>
            <p:nvPr/>
          </p:nvSpPr>
          <p:spPr>
            <a:xfrm>
              <a:off x="6751093" y="3124200"/>
              <a:ext cx="22405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turns grey! (Average of black and white squares, because each pixel contains both.)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057F9B-1517-4D80-ABFF-97C2764C36A2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5486401" y="3429000"/>
              <a:ext cx="1264692" cy="2953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4017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14" y="43544"/>
            <a:ext cx="38462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Gaussian pre-filtering</a:t>
            </a: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88686" y="1295400"/>
            <a:ext cx="3541487" cy="51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/>
              <a:t>Solution: filter the image, </a:t>
            </a:r>
            <a:r>
              <a:rPr lang="en-US" sz="2400" i="1" dirty="0"/>
              <a:t>then</a:t>
            </a:r>
            <a:r>
              <a:rPr lang="en-US" sz="2400" dirty="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</p:txBody>
      </p:sp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79172" y="3864430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384" y="3886198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673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grpSp>
        <p:nvGrpSpPr>
          <p:cNvPr id="2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3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79172" y="3864430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4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5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6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7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384" y="3886198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9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0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3715658" y="3799118"/>
            <a:ext cx="8737673" cy="3298371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32116" y="-616559"/>
            <a:ext cx="165622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7329" y="1037739"/>
            <a:ext cx="24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9501209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790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Gaussian Pyramid</a:t>
            </a:r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1" y="1516063"/>
            <a:ext cx="86487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6908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b="1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06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724525" cy="4855029"/>
          </a:xfrm>
        </p:spPr>
        <p:txBody>
          <a:bodyPr/>
          <a:lstStyle/>
          <a:p>
            <a:r>
              <a:rPr lang="en-US" dirty="0"/>
              <a:t>This image is too small for this screen:</a:t>
            </a:r>
          </a:p>
          <a:p>
            <a:r>
              <a:rPr lang="en-US" dirty="0"/>
              <a:t>How can we make it 10 times as big?</a:t>
            </a:r>
          </a:p>
          <a:p>
            <a:r>
              <a:rPr lang="en-US" dirty="0"/>
              <a:t>Simplest approach: repeat each row and column 10 times (“</a:t>
            </a:r>
            <a:r>
              <a:rPr lang="en-US" b="1" dirty="0"/>
              <a:t>Nearest neighbor interpolation</a:t>
            </a:r>
            <a:r>
              <a:rPr lang="en-US" dirty="0"/>
              <a:t>”)</a:t>
            </a:r>
          </a:p>
          <a:p>
            <a:r>
              <a:rPr lang="en-US" dirty="0"/>
              <a:t>This operation is known as </a:t>
            </a:r>
            <a:r>
              <a:rPr lang="en-US" b="1" dirty="0" err="1"/>
              <a:t>upsampling</a:t>
            </a:r>
            <a:r>
              <a:rPr lang="en-US" b="1" dirty="0"/>
              <a:t> </a:t>
            </a:r>
            <a:r>
              <a:rPr lang="en-US" dirty="0"/>
              <a:t>or</a:t>
            </a:r>
            <a:r>
              <a:rPr lang="en-US" b="1" dirty="0"/>
              <a:t> interpolation.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14020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2768" y="2916918"/>
            <a:ext cx="3571875" cy="2678906"/>
          </a:xfrm>
          <a:prstGeom prst="rect">
            <a:avLst/>
          </a:prstGeom>
          <a:noFill/>
        </p:spPr>
      </p:pic>
      <p:pic>
        <p:nvPicPr>
          <p:cNvPr id="214021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7133" y="1768702"/>
            <a:ext cx="357188" cy="267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269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upload.wikimedia.org/wikipedia/commons/thumb/9/90/Comparison_of_1D_and_2D_interpolation.svg/1920px-Comparison_of_1D_and_2D_interpol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814285"/>
            <a:ext cx="8772526" cy="58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00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interpolation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8327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792" y="2721202"/>
            <a:ext cx="3571875" cy="2678906"/>
          </a:xfrm>
          <a:prstGeom prst="rect">
            <a:avLst/>
          </a:prstGeom>
          <a:noFill/>
        </p:spPr>
      </p:pic>
      <p:pic>
        <p:nvPicPr>
          <p:cNvPr id="5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9961" y="1812245"/>
            <a:ext cx="357188" cy="267891"/>
          </a:xfrm>
          <a:prstGeom prst="rect">
            <a:avLst/>
          </a:prstGeom>
          <a:noFill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32060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77347" y="5410190"/>
            <a:ext cx="277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Nearest-neighbor interpolation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111" y="5410190"/>
            <a:ext cx="1946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Bilinear interpolation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68205" y="5410190"/>
            <a:ext cx="19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Bicubic</a:t>
            </a:r>
            <a:r>
              <a:rPr lang="en-US" sz="1600" dirty="0"/>
              <a:t> interpolation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3342" y="1750419"/>
            <a:ext cx="34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image:          x 10</a:t>
            </a:r>
          </a:p>
        </p:txBody>
      </p:sp>
    </p:spTree>
    <p:extLst>
      <p:ext uri="{BB962C8B-B14F-4D97-AF65-F5344CB8AC3E}">
        <p14:creationId xmlns:p14="http://schemas.microsoft.com/office/powerpoint/2010/main" val="321465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interpolation</a:t>
            </a:r>
          </a:p>
        </p:txBody>
      </p:sp>
      <p:pic>
        <p:nvPicPr>
          <p:cNvPr id="220162" name="Picture 2" descr="C:\snavely\work\teaching\09Fa-CS6610\lectures\lec02\images\bee_pers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8962" y="1393146"/>
            <a:ext cx="5255381" cy="3941536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0163" name="Picture 3" descr="C:\snavely\work\teaching\09Fa-CS6610\lectures\lec02\images\be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276" y="2612346"/>
            <a:ext cx="3484033" cy="2613025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239657" y="3418114"/>
            <a:ext cx="1190172" cy="85997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26974" y="1567543"/>
            <a:ext cx="4305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Also used for image warping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509700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D434AF-A100-4CBB-9863-A0C25820E8C7}"/>
              </a:ext>
            </a:extLst>
          </p:cNvPr>
          <p:cNvSpPr/>
          <p:nvPr/>
        </p:nvSpPr>
        <p:spPr>
          <a:xfrm>
            <a:off x="95250" y="2247900"/>
            <a:ext cx="9067800" cy="3781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73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520297-C3E0-4727-AAFC-ACA8829D5DBB}"/>
              </a:ext>
            </a:extLst>
          </p:cNvPr>
          <p:cNvSpPr/>
          <p:nvPr/>
        </p:nvSpPr>
        <p:spPr>
          <a:xfrm>
            <a:off x="95250" y="2846070"/>
            <a:ext cx="9067800" cy="31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42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70EA1A-DEF7-4C26-8F13-FDDF5CA9E82B}"/>
              </a:ext>
            </a:extLst>
          </p:cNvPr>
          <p:cNvSpPr/>
          <p:nvPr/>
        </p:nvSpPr>
        <p:spPr>
          <a:xfrm>
            <a:off x="95250" y="4181475"/>
            <a:ext cx="9067800" cy="1847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35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0728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Skinny lines will get thicker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84" y="3185598"/>
            <a:ext cx="3164859" cy="31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Erosion: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𝑠𝑢𝑚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Thicker lines will get skinny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9" y="3185598"/>
            <a:ext cx="3164859" cy="31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rounding off sharp edges.</a:t>
            </a:r>
          </a:p>
        </p:txBody>
      </p:sp>
      <p:pic>
        <p:nvPicPr>
          <p:cNvPr id="5122" name="Picture 2" descr="https://upload.wikimedia.org/wikipedia/commons/c/c1/Op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26" y="69850"/>
            <a:ext cx="33718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5926" y="69850"/>
            <a:ext cx="3371850" cy="3324226"/>
            <a:chOff x="8095926" y="69850"/>
            <a:chExt cx="3371850" cy="3324226"/>
          </a:xfrm>
        </p:grpSpPr>
        <p:pic>
          <p:nvPicPr>
            <p:cNvPr id="5122" name="Picture 2" descr="https://upload.wikimedia.org/wikipedia/commons/c/c1/Ope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26" y="69850"/>
              <a:ext cx="3371850" cy="332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836090" y="811763"/>
              <a:ext cx="1828800" cy="1791478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3939</Words>
  <Application>Microsoft Office PowerPoint</Application>
  <PresentationFormat>Widescreen</PresentationFormat>
  <Paragraphs>1671</Paragraphs>
  <Slides>81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Cambria Math</vt:lpstr>
      <vt:lpstr>Gill Sans</vt:lpstr>
      <vt:lpstr>Times New Roman</vt:lpstr>
      <vt:lpstr>class_layout</vt:lpstr>
      <vt:lpstr>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Pixel-wise operators</vt:lpstr>
      <vt:lpstr>Pixel-wise operators</vt:lpstr>
      <vt:lpstr>Pixel-wise operators</vt:lpstr>
      <vt:lpstr>Gamma correction</vt:lpstr>
      <vt:lpstr>Gamma correction</vt:lpstr>
      <vt:lpstr>contents</vt:lpstr>
      <vt:lpstr>Gaussian Noise</vt:lpstr>
      <vt:lpstr>Salt &amp; Pepper noise</vt:lpstr>
      <vt:lpstr>And some more noise</vt:lpstr>
      <vt:lpstr>Noise reduction with LTI filters</vt:lpstr>
      <vt:lpstr>Convolution</vt:lpstr>
      <vt:lpstr>Example: mean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Gaussian filter</vt:lpstr>
      <vt:lpstr>Median filter</vt:lpstr>
      <vt:lpstr>Example in .ipynb</vt:lpstr>
      <vt:lpstr>contents</vt:lpstr>
      <vt:lpstr>FFT of an image</vt:lpstr>
      <vt:lpstr>Convolution in frequency domain</vt:lpstr>
      <vt:lpstr>Low-pass filters</vt:lpstr>
      <vt:lpstr>LP example</vt:lpstr>
      <vt:lpstr>FFT of gaussian noise</vt:lpstr>
      <vt:lpstr>Mean vs. Gaussian filter</vt:lpstr>
      <vt:lpstr>contents</vt:lpstr>
      <vt:lpstr>Image Scaling</vt:lpstr>
      <vt:lpstr>Image sub-sampling</vt:lpstr>
      <vt:lpstr>Image sub-sampling</vt:lpstr>
      <vt:lpstr>PowerPoint Presentation</vt:lpstr>
      <vt:lpstr>Even worse for synthetic images</vt:lpstr>
      <vt:lpstr>PowerPoint Presentation</vt:lpstr>
      <vt:lpstr>Nyquist limit – 2D example</vt:lpstr>
      <vt:lpstr>Nyquist limit- frequency response</vt:lpstr>
      <vt:lpstr>Example: wagon-wheel effect</vt:lpstr>
      <vt:lpstr>Gaussian pre-filtering</vt:lpstr>
      <vt:lpstr>Subsampling with Gaussian pre-filtering</vt:lpstr>
      <vt:lpstr>Compare with...</vt:lpstr>
      <vt:lpstr>Low pass filtering- frequency response</vt:lpstr>
      <vt:lpstr>Back to the checkerboard</vt:lpstr>
      <vt:lpstr>Gaussian pre-filtering</vt:lpstr>
      <vt:lpstr>PowerPoint Presentation</vt:lpstr>
      <vt:lpstr>PowerPoint Presentation</vt:lpstr>
      <vt:lpstr>Gaussian Pyramid</vt:lpstr>
      <vt:lpstr>contents</vt:lpstr>
      <vt:lpstr>Upsampling</vt:lpstr>
      <vt:lpstr>Upsampling </vt:lpstr>
      <vt:lpstr>PowerPoint Presentation</vt:lpstr>
      <vt:lpstr>PowerPoint Presentation</vt:lpstr>
      <vt:lpstr>contents</vt:lpstr>
      <vt:lpstr>Morphology</vt:lpstr>
      <vt:lpstr>Morphology</vt:lpstr>
      <vt:lpstr>Morphology</vt:lpstr>
      <vt:lpstr>Morphology</vt:lpstr>
      <vt:lpstr>Dilation</vt:lpstr>
      <vt:lpstr>Erosion</vt:lpstr>
      <vt:lpstr>Opening</vt:lpstr>
      <vt:lpstr>Closing</vt:lpstr>
      <vt:lpstr>contents</vt:lpstr>
      <vt:lpstr>Connected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recap</dc:title>
  <dc:creator> </dc:creator>
  <cp:lastModifiedBy> </cp:lastModifiedBy>
  <cp:revision>101</cp:revision>
  <dcterms:created xsi:type="dcterms:W3CDTF">2019-07-13T08:31:13Z</dcterms:created>
  <dcterms:modified xsi:type="dcterms:W3CDTF">2019-11-14T14:59:52Z</dcterms:modified>
</cp:coreProperties>
</file>